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341" r:id="rId5"/>
    <p:sldId id="260" r:id="rId6"/>
    <p:sldId id="340" r:id="rId7"/>
    <p:sldId id="429" r:id="rId8"/>
    <p:sldId id="343" r:id="rId9"/>
    <p:sldId id="392" r:id="rId10"/>
    <p:sldId id="459" r:id="rId11"/>
    <p:sldId id="410" r:id="rId12"/>
    <p:sldId id="393" r:id="rId13"/>
    <p:sldId id="391" r:id="rId14"/>
    <p:sldId id="364" r:id="rId15"/>
    <p:sldId id="387" r:id="rId16"/>
    <p:sldId id="388" r:id="rId17"/>
    <p:sldId id="389" r:id="rId18"/>
    <p:sldId id="409" r:id="rId19"/>
    <p:sldId id="460" r:id="rId20"/>
    <p:sldId id="390" r:id="rId21"/>
    <p:sldId id="411" r:id="rId22"/>
    <p:sldId id="346" r:id="rId23"/>
    <p:sldId id="347" r:id="rId24"/>
    <p:sldId id="451" r:id="rId25"/>
    <p:sldId id="349" r:id="rId26"/>
    <p:sldId id="350" r:id="rId27"/>
    <p:sldId id="351" r:id="rId28"/>
    <p:sldId id="412" r:id="rId29"/>
    <p:sldId id="354" r:id="rId30"/>
    <p:sldId id="338" r:id="rId31"/>
  </p:sldIdLst>
  <p:sldSz cx="12192000" cy="6858000"/>
  <p:notesSz cx="9939020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FF"/>
    <a:srgbClr val="C1DDFF"/>
    <a:srgbClr val="B3D5FF"/>
    <a:srgbClr val="A7CFFF"/>
    <a:srgbClr val="9BC8FF"/>
    <a:srgbClr val="2877F8"/>
    <a:srgbClr val="A29DEF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6" autoAdjust="0"/>
    <p:restoredTop sz="59102" autoAdjust="0"/>
  </p:normalViewPr>
  <p:slideViewPr>
    <p:cSldViewPr snapToGrid="0">
      <p:cViewPr varScale="1">
        <p:scale>
          <a:sx n="52" d="100"/>
          <a:sy n="52" d="100"/>
        </p:scale>
        <p:origin x="2074" y="53"/>
      </p:cViewPr>
      <p:guideLst>
        <p:guide orient="horz" pos="2121"/>
        <p:guide pos="3849"/>
        <p:guide orient="horz" pos="715"/>
        <p:guide pos="1200"/>
        <p:guide pos="3097"/>
        <p:guide pos="2791"/>
        <p:guide orient="horz" pos="885"/>
        <p:guide pos="6730"/>
        <p:guide orient="horz" pos="1987"/>
        <p:guide orient="horz" pos="4119"/>
        <p:guide pos="7056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总时长：</a:t>
            </a:r>
            <a:r>
              <a:rPr lang="en-US" altLang="zh-CN" dirty="0">
                <a:sym typeface="+mn-ea"/>
              </a:rPr>
              <a:t>90min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内容：本节课分为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部分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① </a:t>
            </a:r>
            <a:r>
              <a:rPr lang="en-US" altLang="zh-CN" dirty="0">
                <a:sym typeface="+mn-ea"/>
              </a:rPr>
              <a:t>PBL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② </a:t>
            </a:r>
            <a:r>
              <a:rPr lang="zh-CN" altLang="en-US" dirty="0">
                <a:sym typeface="+mn-ea"/>
              </a:rPr>
              <a:t>理论学习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③ 实践任务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话术：同学们，今天是我们一阶的</a:t>
            </a:r>
            <a:r>
              <a:rPr lang="zh-CN" altLang="en-US" dirty="0" smtClean="0">
                <a:sym typeface="+mn-ea"/>
              </a:rPr>
              <a:t>第九次</a:t>
            </a:r>
            <a:r>
              <a:rPr lang="zh-CN" altLang="en-US" dirty="0">
                <a:sym typeface="+mn-ea"/>
              </a:rPr>
              <a:t>课啦，一起来看看我们今天学习的内容吧！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注意：上课教师注意控堂，课堂纪律以及学生安全（在手动操作或运行程序时注意不要损坏机器，每页时长只是参考时间，上课教师应该根据实际情况控制课堂时间）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附加：课前准备好上课需要用到的编程软件及运行机器。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EP Robot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FPV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：然后我们可以在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窗口中点击右上角的按钮，即可进入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模式用第一人称视角操作</a:t>
            </a:r>
            <a:r>
              <a:rPr lang="en-US" altLang="zh-CN" dirty="0">
                <a:sym typeface="+mn-ea"/>
              </a:rPr>
              <a:t>EP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：获取云台姿态角值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：我们可以在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窗口中实时观察到云台姿态角的变化，并可以使用这个模块获取云台当前在航向轴或俯仰轴上的姿态角值，并运用在某些地方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：课程内容</a:t>
            </a:r>
            <a:r>
              <a:rPr lang="en-US" altLang="zh-CN" dirty="0">
                <a:sym typeface="+mn-ea"/>
              </a:rPr>
              <a:t>--</a:t>
            </a:r>
            <a:r>
              <a:rPr lang="zh-CN" altLang="en-US" dirty="0">
                <a:sym typeface="+mn-ea"/>
              </a:rPr>
              <a:t>循环结构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：不知道同学们有没有听说过布尔值这个概念，我们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在描述一件事情是真或假的时候，我们通常用布尔值进行运算，布尔值只有两个值：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真（</a:t>
            </a:r>
            <a:r>
              <a:rPr lang="en-US" alt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true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）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假（</a:t>
            </a:r>
            <a:r>
              <a:rPr lang="en-US" altLang="zh-CN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false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）</a:t>
            </a:r>
            <a:endParaRPr lang="zh-CN" altLang="en-US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：逻辑运算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：讲述完布尔值之后我们再来讲一下逻辑运算，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逻辑运算是指通过使用数学的方法描述逻辑关系的运算。其中有三种基本逻辑运算：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与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或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非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。接下来我们会详细地讲述这三种基本逻辑运算。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：与运算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：首先我们来讲一下什么是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运算，与运算是指只有前后两个条件均为真的时候，结果才为真。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如数学表达式：</a:t>
            </a:r>
            <a:r>
              <a:rPr lang="en-US" altLang="zh-CN" dirty="0">
                <a:sym typeface="+mn-ea"/>
              </a:rPr>
              <a:t>1 &amp;&amp; 0 = 0</a:t>
            </a:r>
            <a:r>
              <a:rPr lang="zh-CN" altLang="en-US" dirty="0">
                <a:sym typeface="+mn-ea"/>
              </a:rPr>
              <a:t>，我们通常用</a:t>
            </a:r>
            <a:r>
              <a:rPr lang="en-US" altLang="zh-CN" dirty="0">
                <a:sym typeface="+mn-ea"/>
              </a:rPr>
              <a:t>”&amp;&amp;“</a:t>
            </a:r>
            <a:r>
              <a:rPr lang="zh-CN" altLang="en-US" dirty="0">
                <a:sym typeface="+mn-ea"/>
              </a:rPr>
              <a:t>来表示逻辑与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：或运算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：或运算是指前后两个条件只要有一个为真，结果就为真。如数学表达式：</a:t>
            </a:r>
            <a:r>
              <a:rPr lang="en-US" altLang="zh-CN" dirty="0">
                <a:sym typeface="+mn-ea"/>
              </a:rPr>
              <a:t>1 || 0 = 1</a:t>
            </a:r>
            <a:r>
              <a:rPr lang="zh-CN" altLang="en-US" dirty="0">
                <a:sym typeface="+mn-ea"/>
              </a:rPr>
              <a:t>，我们通常用 </a:t>
            </a:r>
            <a:r>
              <a:rPr lang="en-US" altLang="zh-CN" dirty="0">
                <a:sym typeface="+mn-ea"/>
              </a:rPr>
              <a:t>”||“</a:t>
            </a:r>
            <a:r>
              <a:rPr lang="zh-CN" altLang="en-US" dirty="0">
                <a:sym typeface="+mn-ea"/>
              </a:rPr>
              <a:t>表示逻辑或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：非运算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：非运算就很简单了，意思就是直接对条件取反，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如一个条件为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真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时，加上非运算结果就为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假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。我们通常用 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！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表示逻辑非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注意事项：教师可以在这里为学生出几道题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：非运算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注意事项：教师可以在这里为学生出几道题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：逻辑运算模块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：接下来介绍一下与逻辑运算相关的模块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：条件语句模块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：这里简单介绍一下判断结构相关模块的使用，以后的课程中我们会详细介绍判断结构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目录页：</a:t>
            </a:r>
            <a:endParaRPr lang="zh-CN" altLang="en-US" b="1" dirty="0"/>
          </a:p>
          <a:p>
            <a:r>
              <a:rPr lang="zh-CN" altLang="en-US" b="1" dirty="0">
                <a:sym typeface="+mn-ea"/>
              </a:rPr>
              <a:t>一、</a:t>
            </a:r>
            <a:r>
              <a:rPr lang="en-US" altLang="zh-CN" b="1" dirty="0">
                <a:sym typeface="+mn-ea"/>
              </a:rPr>
              <a:t>PBL</a:t>
            </a:r>
            <a:endParaRPr lang="en-US" altLang="zh-CN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二、理论学习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三、实践任务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1min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：安全防护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话术/教学延伸：强调注意安全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：任务挑战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：我们现在开始做我们这节课的任务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控制云台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在航向角为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°之间扫射，来详细地描述一下这个任务：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1.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控制云台从航向角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-90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°一直向右移动直到航向角大于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90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2.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当云台移动到航向角为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-30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°到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°之间时，不停地发射水晶弹。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：实践操作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：我们来讲解一下这个任务的思路：我们想要使云台从</a:t>
            </a:r>
            <a:r>
              <a:rPr lang="en-US" altLang="zh-CN">
                <a:sym typeface="+mn-ea"/>
              </a:rPr>
              <a:t>-90</a:t>
            </a:r>
            <a:r>
              <a:rPr lang="zh-CN" altLang="en-US">
                <a:sym typeface="+mn-ea"/>
              </a:rPr>
              <a:t>度转到</a:t>
            </a:r>
            <a:r>
              <a:rPr lang="en-US" altLang="zh-CN">
                <a:sym typeface="+mn-ea"/>
              </a:rPr>
              <a:t>90</a:t>
            </a:r>
            <a:r>
              <a:rPr lang="zh-CN" altLang="en-US">
                <a:sym typeface="+mn-ea"/>
              </a:rPr>
              <a:t>度，那么首先我们先要把云台移动到</a:t>
            </a:r>
            <a:r>
              <a:rPr lang="en-US" altLang="zh-CN">
                <a:sym typeface="+mn-ea"/>
              </a:rPr>
              <a:t>-90</a:t>
            </a:r>
            <a:r>
              <a:rPr lang="zh-CN" altLang="en-US">
                <a:sym typeface="+mn-ea"/>
              </a:rPr>
              <a:t>度吧，然后通过使用直到型循环一直让云台向右移动直到航向角大于</a:t>
            </a:r>
            <a:r>
              <a:rPr lang="en-US" altLang="zh-CN">
                <a:sym typeface="+mn-ea"/>
              </a:rPr>
              <a:t>90</a:t>
            </a:r>
            <a:r>
              <a:rPr lang="zh-CN" altLang="en-US">
                <a:sym typeface="+mn-ea"/>
              </a:rPr>
              <a:t>度，然后我们通过在循环语句里面嵌套一个条件语句，判断航向角是否在</a:t>
            </a:r>
            <a:r>
              <a:rPr lang="en-US" altLang="zh-CN">
                <a:sym typeface="+mn-ea"/>
              </a:rPr>
              <a:t>-30</a:t>
            </a:r>
            <a:r>
              <a:rPr lang="zh-CN" altLang="en-US">
                <a:sym typeface="+mn-ea"/>
              </a:rPr>
              <a:t>度到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度之间，如果是就发射水弹，因为这个条件语句是嵌套在循环语句内的，所以条件会一直循环判断，所以当航向角在</a:t>
            </a:r>
            <a:r>
              <a:rPr lang="en-US" altLang="zh-CN">
                <a:sym typeface="+mn-ea"/>
              </a:rPr>
              <a:t>-30</a:t>
            </a:r>
            <a:r>
              <a:rPr lang="zh-CN" altLang="en-US">
                <a:sym typeface="+mn-ea"/>
              </a:rPr>
              <a:t>度到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度之间的时候，就会一直发射水弹。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：鉴定成果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参考程序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：通过流程图与参考程序对比讲解程序</a:t>
            </a:r>
            <a:endParaRPr lang="en-US" altLang="zh-CN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：拓展任务部分共</a:t>
            </a:r>
            <a:r>
              <a:rPr lang="en-US" altLang="zh-CN">
                <a:sym typeface="+mn-ea"/>
              </a:rPr>
              <a:t>15min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：拓展延伸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控制云台在三个角度范围内射击：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pPr>
              <a:lnSpc>
                <a:spcPct val="205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1.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控制云台从航向角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-90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°一直向右移动直到航向角大于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90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°。</a:t>
            </a:r>
            <a:endParaRPr lang="en-US" alt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2.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当云台移动到航向角为（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-60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°，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-40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°）、（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-10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°，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°）、（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40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°，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60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°）范围内时发射水弹。</a:t>
            </a:r>
            <a:endParaRPr lang="en-US" alt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en-US" altLang="zh-CN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：拓展延伸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参考程序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</a:t>
            </a:r>
            <a:r>
              <a:rPr kumimoji="1" lang="en-US" dirty="0">
                <a:sym typeface="+mn-ea"/>
              </a:rPr>
              <a:t>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：课堂总结，</a:t>
            </a:r>
            <a:r>
              <a:rPr lang="zh-CN">
                <a:sym typeface="+mn-ea"/>
              </a:rPr>
              <a:t>授课老师根据课堂进度对本节课内容做总结，突出重点，概括性讲解</a:t>
            </a:r>
            <a:endParaRPr lang="zh-CN"/>
          </a:p>
          <a:p>
            <a:r>
              <a:rPr lang="zh-CN" altLang="en-US" b="1">
                <a:sym typeface="+mn-ea"/>
              </a:rPr>
              <a:t>话术</a:t>
            </a:r>
            <a:r>
              <a:rPr lang="zh-CN" altLang="en-US">
                <a:sym typeface="+mn-ea"/>
              </a:rPr>
              <a:t>：今天我追着小偷到一个废旧汽车场，因为怕射击到一旁的障碍物引起危险，所以我就在想：如何控制云台在航向角为</a:t>
            </a:r>
            <a:r>
              <a:rPr lang="en-US" altLang="zh-CN">
                <a:sym typeface="+mn-ea"/>
              </a:rPr>
              <a:t>-30</a:t>
            </a:r>
            <a:r>
              <a:rPr lang="zh-CN" altLang="en-US">
                <a:sym typeface="+mn-ea"/>
              </a:rPr>
              <a:t>度到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度之间扫射，于是我通过获取云台航向角值，并使用与运算，控制云台的射击范围在负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度到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度之间，小偷最终被我击中，躲在了角落里瑟瑟发抖并对我喊话：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你是谁啊，为什么追我这么久还打我？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哼，我心想，我一定要用最酷的语气来回应他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注意事项</a:t>
            </a:r>
            <a:r>
              <a:rPr lang="zh-CN" altLang="en-US">
                <a:sym typeface="+mn-ea"/>
              </a:rPr>
              <a:t>：注意观察学生表现，可以适当点名提问。授课老师以写日志的形式对这节课进行课堂总结，多跟学生互动。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附加</a:t>
            </a:r>
            <a:r>
              <a:rPr lang="zh-CN" altLang="en-US">
                <a:sym typeface="+mn-ea"/>
              </a:rPr>
              <a:t>：无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时长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3min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内容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：课程引入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defTabSz="883285"/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话术</a:t>
            </a:r>
            <a:r>
              <a:rPr lang="en-US" altLang="zh-CN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教学延伸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我跟随着小偷来到废旧汽车场里，本想对它进行大范围射击，可是两边都是些障碍物，我怕会引起危险，所以我想控制在中间角度的范围内进行扫射，我该怎样做？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defTabSz="883285"/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defTabSz="883285"/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5min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PBL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dirty="0">
                <a:solidFill>
                  <a:schemeClr val="bg1"/>
                </a:solidFill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我如何在云台偏航角-30°到30°之间射击？</a:t>
            </a:r>
            <a:endParaRPr lang="zh-CN" alt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</a:t>
            </a:r>
            <a:r>
              <a:rPr lang="en-US" dirty="0">
                <a:sym typeface="+mn-ea"/>
              </a:rPr>
              <a:t>FPV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：不知道同学们有没有玩过第一人称视角的游戏，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FPV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指的是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第一人称主视角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，基于在模型上加装无线摄像头回传设备，达到通过屏幕操作模型的目的。</a:t>
            </a:r>
            <a:endParaRPr lang="zh-CN" altLang="en-US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附加</a:t>
            </a:r>
            <a:r>
              <a:rPr lang="en-US" alt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文件目录：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第一人称操作视频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.mp4</a:t>
            </a:r>
            <a:endParaRPr lang="zh-CN" altLang="en-US" b="1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</a:t>
            </a:r>
            <a:r>
              <a:rPr lang="en-US" dirty="0">
                <a:sym typeface="+mn-ea"/>
              </a:rPr>
              <a:t>FPV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的应用领域非常的广泛，无论是军用领域，还是我们日常生活中常见的无人机、遥控车、还有游戏领域都广泛地运用到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技术</a:t>
            </a:r>
            <a:endParaRPr lang="en-US" altLang="zh-CN" dirty="0">
              <a:sym typeface="+mn-ea"/>
            </a:endParaRPr>
          </a:p>
          <a:p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附加</a:t>
            </a:r>
            <a:r>
              <a:rPr lang="en-US" altLang="zh-CN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b="1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文件目录：</a:t>
            </a:r>
            <a:r>
              <a:rPr lang="zh-CN" altLang="en-US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第一人称操作视频</a:t>
            </a:r>
            <a:r>
              <a:rPr lang="en-US" altLang="zh-CN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.mp4</a:t>
            </a:r>
            <a:endParaRPr lang="zh-CN" altLang="en-US" b="1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EP Robot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FPV</a:t>
            </a:r>
            <a:endParaRPr lang="zh-CN" altLang="en-US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：我们的</a:t>
            </a:r>
            <a:r>
              <a:rPr lang="en-US" altLang="zh-CN" dirty="0">
                <a:sym typeface="+mn-ea"/>
              </a:rPr>
              <a:t>EP Robot</a:t>
            </a:r>
            <a:r>
              <a:rPr lang="zh-CN" altLang="en-US" dirty="0">
                <a:sym typeface="+mn-ea"/>
              </a:rPr>
              <a:t>也有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，同学们可以在编程界面中点击右上角的按钮打开</a:t>
            </a:r>
            <a:r>
              <a:rPr lang="en-US" altLang="zh-CN" dirty="0">
                <a:sym typeface="+mn-ea"/>
              </a:rPr>
              <a:t>FPV</a:t>
            </a:r>
            <a:r>
              <a:rPr lang="zh-CN" altLang="en-US" dirty="0">
                <a:sym typeface="+mn-ea"/>
              </a:rPr>
              <a:t>窗口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  <a:endParaRPr lang="zh-CN" altLang="en-US" sz="3000" b="1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  <a:sym typeface="字魂59号-创粗黑" panose="00000500000000000000" pitchFamily="2" charset="-122"/>
            </a:endParaRP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tags" Target="../tags/tag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6" Type="http://schemas.openxmlformats.org/officeDocument/2006/relationships/image" Target="../media/image1.png"/><Relationship Id="rId5" Type="http://schemas.openxmlformats.org/officeDocument/2006/relationships/tags" Target="../tags/tag6.xml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microsoft.com/office/2007/relationships/media" Target="../media/media2.mp3"/><Relationship Id="rId10" Type="http://schemas.openxmlformats.org/officeDocument/2006/relationships/notesSlide" Target="../notesSlides/notesSlide27.xml"/><Relationship Id="rId1" Type="http://schemas.openxmlformats.org/officeDocument/2006/relationships/audio" Target="NULL" TargetMode="Externa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6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0" Type="http://schemas.openxmlformats.org/officeDocument/2006/relationships/notesSlide" Target="../notesSlides/notesSlide3.xml"/><Relationship Id="rId1" Type="http://schemas.openxmlformats.org/officeDocument/2006/relationships/audio" Target="NULL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9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6897370" y="1927225"/>
            <a:ext cx="59118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范围扫射</a:t>
            </a:r>
            <a:endParaRPr lang="zh-CN" altLang="en-US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96507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软件操作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74800" y="2110740"/>
            <a:ext cx="434213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点击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窗口右上角按钮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5733" r="2702" b="3926"/>
          <a:stretch>
            <a:fillRect/>
          </a:stretch>
        </p:blipFill>
        <p:spPr>
          <a:xfrm>
            <a:off x="6471920" y="3310890"/>
            <a:ext cx="5314315" cy="301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" y="3167380"/>
            <a:ext cx="4315460" cy="3351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118350" y="2110740"/>
            <a:ext cx="434213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即可进入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模式用第一人称视角操作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" grpId="0" bldLvl="0" animBg="1"/>
      <p:bldP spid="1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28667" y="44286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505460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如何获取云台姿态角值？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94485" y="4972685"/>
            <a:ext cx="48494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获取云台当前在航向轴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或俯仰轴上的姿态角值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985" y="3182620"/>
            <a:ext cx="3599180" cy="756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4505" y="5100320"/>
            <a:ext cx="48494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可以在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窗口实时观察到云台姿态角的变化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90" y="2322830"/>
            <a:ext cx="5151755" cy="25292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24" grpId="0" bldLvl="0" animBg="1"/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426339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什么是布尔值？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48790" y="3277870"/>
            <a:ext cx="4462145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使用布尔值描述事情的真假。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655" y="2418080"/>
            <a:ext cx="5190490" cy="310197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96110" y="2985135"/>
            <a:ext cx="3885565" cy="22879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逻辑运算是指通过使用数学的方法描述逻辑关系的运算。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570" y="2181225"/>
            <a:ext cx="5053965" cy="341693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与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77050" y="3000375"/>
            <a:ext cx="468757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只有前后两个条件</a:t>
            </a:r>
            <a:r>
              <a:rPr lang="zh-CN" altLang="en-US" sz="2800" dirty="0">
                <a:ln>
                  <a:noFill/>
                </a:ln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均为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时，结果才为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img-interactive-5.3.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" y="2466340"/>
            <a:ext cx="5516245" cy="312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4430" y="457771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&amp;&amp; 0 = 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或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10730" y="3000375"/>
            <a:ext cx="490982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前后两个条件只要有一个为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，结果就为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 descr="img-interactive-5.3.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2417445"/>
            <a:ext cx="5746750" cy="3157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04430" y="457771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|| 0 = 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/>
      <p:bldP spid="20" grpId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非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93840" y="2822575"/>
            <a:ext cx="4909820" cy="22879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对条件进行取反，如一个条件为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时，加上非运算结果就为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假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38415" y="503364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！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= 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3500" y="2317115"/>
            <a:ext cx="2902585" cy="354012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/>
      <p:bldP spid="20" grpId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17817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练习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42635" y="2726690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0760" y="1903095"/>
            <a:ext cx="592391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请对下列式子进行计算：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endParaRPr lang="zh-CN" altLang="en-US" sz="2800" u="sng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42635" y="3782060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42635" y="4860925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225" y="2822575"/>
            <a:ext cx="3121025" cy="829310"/>
          </a:xfrm>
          <a:prstGeom prst="rect">
            <a:avLst/>
          </a:prstGeom>
        </p:spPr>
      </p:pic>
      <p:pic>
        <p:nvPicPr>
          <p:cNvPr id="18" name="图片 17" descr="图片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205" y="3834130"/>
            <a:ext cx="3121025" cy="829310"/>
          </a:xfrm>
          <a:prstGeom prst="rect">
            <a:avLst/>
          </a:prstGeom>
        </p:spPr>
      </p:pic>
      <p:pic>
        <p:nvPicPr>
          <p:cNvPr id="19" name="图片 18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4940935"/>
            <a:ext cx="3121025" cy="82931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bldLvl="0" animBg="1"/>
      <p:bldP spid="6" grpId="1" animBg="1"/>
      <p:bldP spid="7" grpId="0"/>
      <p:bldP spid="7" grpId="1"/>
      <p:bldP spid="2" grpId="0"/>
      <p:bldP spid="2" grpId="1"/>
      <p:bldP spid="9" grpId="0"/>
      <p:bldP spid="9" grpId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061710" y="2335530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两个条件进行与运算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315" y="2335530"/>
            <a:ext cx="2517775" cy="864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990" y="3775075"/>
            <a:ext cx="2527300" cy="809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1710" y="3775075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两个条件进行或运算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560" y="5155565"/>
            <a:ext cx="2042795" cy="956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47435" y="5155565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对条件进行非运算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  <p:bldP spid="8" grpId="0" bldLvl="0" animBg="1"/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判断结构模块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029325" y="3000375"/>
            <a:ext cx="490982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当条件为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时，执行内部的程序。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0760" y="2822575"/>
            <a:ext cx="2868930" cy="20212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3600" kern="100" dirty="0">
              <a:solidFill>
                <a:srgbClr val="53A1F7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40725" y="2835910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610" y="3312795"/>
            <a:ext cx="5382895" cy="2731135"/>
          </a:xfrm>
          <a:prstGeom prst="rect">
            <a:avLst/>
          </a:prstGeom>
        </p:spPr>
      </p:pic>
      <p:pic>
        <p:nvPicPr>
          <p:cNvPr id="17" name="图片 16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5635" y="1319530"/>
            <a:ext cx="9199880" cy="583565"/>
            <a:chOff x="1975541" y="1376363"/>
            <a:chExt cx="8757920" cy="583565"/>
          </a:xfrm>
        </p:grpSpPr>
        <p:sp>
          <p:nvSpPr>
            <p:cNvPr id="3" name="文本框 2"/>
            <p:cNvSpPr txBox="1"/>
            <p:nvPr/>
          </p:nvSpPr>
          <p:spPr>
            <a:xfrm>
              <a:off x="2340666" y="1376363"/>
              <a:ext cx="83927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控制云台在航向角为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-30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°到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30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°范围内扫射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54337" y="2285288"/>
            <a:ext cx="5174166" cy="3817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8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实现任务：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8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控制云台从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°移动到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°，当航向角位于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°范围内时射击。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340725" y="366458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扫射区</a:t>
            </a:r>
            <a:endParaRPr lang="zh-CN" altLang="en-US" sz="28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18350" y="3168015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71100" y="316801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61405" y="5834380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105515" y="57861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1" grpId="0"/>
      <p:bldP spid="11" grpId="1"/>
      <p:bldP spid="15" grpId="0"/>
      <p:bldP spid="15" grpId="1"/>
      <p:bldP spid="16" grpId="0"/>
      <p:bldP spid="16" grpId="1"/>
      <p:bldP spid="19" grpId="0"/>
      <p:bldP spid="19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15185" y="2087245"/>
            <a:ext cx="4762500" cy="3838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思路讲解：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4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使用循环语句控制云台向右旋转直到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°。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4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使用条件语句判断航向角是否位于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°范围内，是则发射水弹。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6075" y="1052195"/>
            <a:ext cx="5352415" cy="590804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93709" y="1331302"/>
            <a:ext cx="198000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0080" y="1602105"/>
            <a:ext cx="8686800" cy="51193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56991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15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min）</a:t>
            </a:r>
            <a:endParaRPr lang="zh-CN" altLang="en-US" sz="54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  <a:p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05691" y="1319213"/>
            <a:ext cx="7442835" cy="583565"/>
            <a:chOff x="1975541" y="1376363"/>
            <a:chExt cx="7442835" cy="583565"/>
          </a:xfrm>
        </p:grpSpPr>
        <p:sp>
          <p:nvSpPr>
            <p:cNvPr id="18" name="文本框 17"/>
            <p:cNvSpPr txBox="1"/>
            <p:nvPr/>
          </p:nvSpPr>
          <p:spPr>
            <a:xfrm>
              <a:off x="2340666" y="1376363"/>
              <a:ext cx="70777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控制云台在三个角度范围内射击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46250" y="2168525"/>
            <a:ext cx="9607550" cy="4700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实现任务：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控制云台从航向角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°向右移动直到航向角大于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当云台移动到航向角位于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-60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-40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°、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-10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°、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°范围内时发射水弹。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8095" y="1296035"/>
            <a:ext cx="6367780" cy="54895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93520" y="1212215"/>
            <a:ext cx="197739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-9工程日志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48350" y="3181350"/>
            <a:ext cx="495300" cy="495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1050925" y="1331595"/>
          <a:ext cx="10302875" cy="5455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695"/>
                <a:gridCol w="7282180"/>
              </a:tblGrid>
              <a:tr h="105156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8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控制云台在指定范围内扫射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如何控制云台位于-30°到30°范围内扫射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通过获取到的航向角值，用与运算使云台移动到偏航角位于-30°到30°间就进行扫射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硬件：云台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编程：逻辑运算、循环结构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43075" y="379095"/>
            <a:ext cx="5419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 panose="02000604030000020004"/>
                <a:ea typeface="汉仪雅酷黑 65W" panose="020B0604020202020204" pitchFamily="34" charset="-122"/>
                <a:sym typeface="+mn-ea"/>
              </a:rPr>
              <a:t>Day9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)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300720" y="2875915"/>
            <a:ext cx="4723765" cy="4333875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32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1847850" y="1365885"/>
            <a:ext cx="647446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我如何在固定角度范围内扫射？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11670" y="1883410"/>
            <a:ext cx="4894580" cy="369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我跟随着小偷来到废旧汽车场里，本想对它进行大范围射击，可是两边都是些障碍物，我怕会引起危险，所以我想控制只在正前方进行扫射，我该怎样做？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3" name="1-9课程引入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0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87140" y="4512310"/>
            <a:ext cx="495300" cy="49530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50" y="2720975"/>
            <a:ext cx="4889500" cy="28962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6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8322310" y="2697480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8" dur="15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1" bldLvl="0" animBg="1"/>
      <p:bldP spid="1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56565" y="1297305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604329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P</a:t>
            </a:r>
            <a:r>
              <a:rPr lang="en-US" altLang="zh-CN" sz="36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roblem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Gotham" panose="02000604030000020004"/>
                <a:cs typeface="Times New Roman" panose="02020603050405020304" pitchFamily="18" charset="0"/>
              </a:rPr>
              <a:t>B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ased </a:t>
            </a:r>
            <a:r>
              <a:rPr lang="en-US" altLang="zh-CN" sz="4400" dirty="0">
                <a:latin typeface="Gotham" panose="02000604030000020004"/>
                <a:cs typeface="Times New Roman" panose="02020603050405020304" pitchFamily="18" charset="0"/>
              </a:rPr>
              <a:t>L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earning</a:t>
            </a:r>
            <a:endParaRPr lang="en-US" altLang="zh-CN" sz="3600" dirty="0">
              <a:latin typeface="Gotham" panose="02000604030000020004"/>
              <a:cs typeface="Times New Roman" panose="02020603050405020304" pitchFamily="18" charset="0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8023613" y="3604961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: 圆角 7"/>
          <p:cNvSpPr/>
          <p:nvPr/>
        </p:nvSpPr>
        <p:spPr>
          <a:xfrm>
            <a:off x="1729740" y="2649220"/>
            <a:ext cx="6593205" cy="194246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3400" y="2499995"/>
            <a:ext cx="62204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我如何在障碍物之间扫射呢？</a:t>
            </a:r>
            <a:endParaRPr lang="zh-CN" altLang="en-US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2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3349625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什么是</a:t>
            </a:r>
            <a:r>
              <a:rPr lang="en-US" altLang="zh-CN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8170" y="2177415"/>
            <a:ext cx="4849495" cy="3752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（First Person View）指的是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第一人称主视角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基于在模型上加装无线摄像头回传设备，达到通过屏幕操作模型的目的。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260600"/>
            <a:ext cx="5857240" cy="332105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2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的应用领域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5"/>
          <a:srcRect l="43283" t="9107" r="4388" b="10527"/>
          <a:stretch>
            <a:fillRect/>
          </a:stretch>
        </p:blipFill>
        <p:spPr>
          <a:xfrm>
            <a:off x="6945630" y="1612265"/>
            <a:ext cx="3920490" cy="2408555"/>
          </a:xfrm>
          <a:prstGeom prst="rect">
            <a:avLst/>
          </a:prstGeom>
        </p:spPr>
      </p:pic>
      <p:pic>
        <p:nvPicPr>
          <p:cNvPr id="9" name="图片 8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40" y="4201795"/>
            <a:ext cx="4014466" cy="2408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1340" y="2727960"/>
            <a:ext cx="4734560" cy="226504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5" grpId="1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软件操作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75410" y="3114040"/>
            <a:ext cx="3227070" cy="2159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在编程界面中点击右上角的按钮，打开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70" y="2463800"/>
            <a:ext cx="6548755" cy="34594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tags/tag1.xml><?xml version="1.0" encoding="utf-8"?>
<p:tagLst xmlns:p="http://schemas.openxmlformats.org/presentationml/2006/main">
  <p:tag name="ISLIDE.VECTOR" val="aa667f4b-03aa-4665-9516-67877fa57416"/>
</p:tagLst>
</file>

<file path=ppt/tags/tag2.xml><?xml version="1.0" encoding="utf-8"?>
<p:tagLst xmlns:p="http://schemas.openxmlformats.org/presentationml/2006/main">
  <p:tag name="ISLIDE.VECTOR" val="086bbcfd-e0ee-402c-aeb3-4a9ea155e99a"/>
</p:tagLst>
</file>

<file path=ppt/tags/tag3.xml><?xml version="1.0" encoding="utf-8"?>
<p:tagLst xmlns:p="http://schemas.openxmlformats.org/presentationml/2006/main">
  <p:tag name="ISLIDE.VECTOR" val="aa667f4b-03aa-4665-9516-67877fa57416"/>
</p:tagLst>
</file>

<file path=ppt/tags/tag4.xml><?xml version="1.0" encoding="utf-8"?>
<p:tagLst xmlns:p="http://schemas.openxmlformats.org/presentationml/2006/main">
  <p:tag name="ISLIDE.VECTOR" val="df60c204-ca9b-4cf4-8aec-747a78a48c01"/>
</p:tagLst>
</file>

<file path=ppt/tags/tag5.xml><?xml version="1.0" encoding="utf-8"?>
<p:tagLst xmlns:p="http://schemas.openxmlformats.org/presentationml/2006/main">
  <p:tag name="KSO_WM_UNIT_PLACING_PICTURE_USER_VIEWPORT" val="{&quot;height&quot;:6975,&quot;width&quot;:6975}"/>
</p:tagLst>
</file>

<file path=ppt/tags/tag6.xml><?xml version="1.0" encoding="utf-8"?>
<p:tagLst xmlns:p="http://schemas.openxmlformats.org/presentationml/2006/main">
  <p:tag name="KSO_WM_UNIT_TABLE_BEAUTIFY" val="smartTable{7b067d63-ca11-4c33-ab2d-4c2ad219ea9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WPS 演示</Application>
  <PresentationFormat>宽屏</PresentationFormat>
  <Paragraphs>277</Paragraphs>
  <Slides>28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方正兰亭特黑简体</vt:lpstr>
      <vt:lpstr>Open Sans</vt:lpstr>
      <vt:lpstr>汉仪雅酷黑 65W</vt:lpstr>
      <vt:lpstr>方正兰亭中黑简体</vt:lpstr>
      <vt:lpstr>黑体</vt:lpstr>
      <vt:lpstr>字魂59号-创粗黑</vt:lpstr>
      <vt:lpstr>Gotham</vt:lpstr>
      <vt:lpstr>方正兰亭黑简体</vt:lpstr>
      <vt:lpstr>Times New Roman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梦龙蛇皮象拔蚌之终极棒棒锤划水兵</cp:lastModifiedBy>
  <cp:revision>276</cp:revision>
  <cp:lastPrinted>2020-06-06T17:01:00Z</cp:lastPrinted>
  <dcterms:created xsi:type="dcterms:W3CDTF">2020-06-03T13:36:00Z</dcterms:created>
  <dcterms:modified xsi:type="dcterms:W3CDTF">2020-09-04T02:06:54Z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